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46"/>
  </p:notesMasterIdLst>
  <p:handoutMasterIdLst>
    <p:handoutMasterId r:id="rId47"/>
  </p:handoutMasterIdLst>
  <p:sldIdLst>
    <p:sldId id="300" r:id="rId2"/>
    <p:sldId id="357" r:id="rId3"/>
    <p:sldId id="315" r:id="rId4"/>
    <p:sldId id="316" r:id="rId5"/>
    <p:sldId id="317" r:id="rId6"/>
    <p:sldId id="318" r:id="rId7"/>
    <p:sldId id="319" r:id="rId8"/>
    <p:sldId id="320" r:id="rId9"/>
    <p:sldId id="321" r:id="rId10"/>
    <p:sldId id="322" r:id="rId11"/>
    <p:sldId id="323" r:id="rId12"/>
    <p:sldId id="324" r:id="rId13"/>
    <p:sldId id="325" r:id="rId14"/>
    <p:sldId id="326" r:id="rId15"/>
    <p:sldId id="327" r:id="rId16"/>
    <p:sldId id="330" r:id="rId17"/>
    <p:sldId id="331" r:id="rId18"/>
    <p:sldId id="328" r:id="rId19"/>
    <p:sldId id="329" r:id="rId20"/>
    <p:sldId id="332" r:id="rId21"/>
    <p:sldId id="333" r:id="rId22"/>
    <p:sldId id="334" r:id="rId23"/>
    <p:sldId id="335" r:id="rId24"/>
    <p:sldId id="336" r:id="rId25"/>
    <p:sldId id="337" r:id="rId26"/>
    <p:sldId id="338" r:id="rId27"/>
    <p:sldId id="339" r:id="rId28"/>
    <p:sldId id="340" r:id="rId29"/>
    <p:sldId id="341" r:id="rId30"/>
    <p:sldId id="342" r:id="rId31"/>
    <p:sldId id="343" r:id="rId32"/>
    <p:sldId id="344" r:id="rId33"/>
    <p:sldId id="345" r:id="rId34"/>
    <p:sldId id="346" r:id="rId35"/>
    <p:sldId id="347" r:id="rId36"/>
    <p:sldId id="348" r:id="rId37"/>
    <p:sldId id="349" r:id="rId38"/>
    <p:sldId id="350" r:id="rId39"/>
    <p:sldId id="351" r:id="rId40"/>
    <p:sldId id="352" r:id="rId41"/>
    <p:sldId id="353" r:id="rId42"/>
    <p:sldId id="354" r:id="rId43"/>
    <p:sldId id="355" r:id="rId44"/>
    <p:sldId id="356" r:id="rId45"/>
  </p:sldIdLst>
  <p:sldSz cx="9144000" cy="6858000" type="screen4x3"/>
  <p:notesSz cx="6858000" cy="9144000"/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27" autoAdjust="0"/>
    <p:restoredTop sz="96595" autoAdjust="0"/>
  </p:normalViewPr>
  <p:slideViewPr>
    <p:cSldViewPr snapToGrid="0">
      <p:cViewPr>
        <p:scale>
          <a:sx n="75" d="100"/>
          <a:sy n="75" d="100"/>
        </p:scale>
        <p:origin x="-1930" y="-29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196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pPr/>
              <a:t>12/18/2019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pPr/>
              <a:t>12/18/2019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81000" y="1295400"/>
            <a:ext cx="8229600" cy="2057400"/>
          </a:xfrm>
          <a:prstGeom prst="roundRect">
            <a:avLst/>
          </a:prstGeom>
          <a:solidFill>
            <a:srgbClr val="3333B2"/>
          </a:solidFill>
          <a:ln>
            <a:solidFill>
              <a:srgbClr val="3333B2"/>
            </a:solidFill>
          </a:ln>
          <a:effectLst>
            <a:outerShdw blurRad="1143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1587" y="6488155"/>
            <a:ext cx="3500437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defTabSz="914400">
              <a:defRPr/>
            </a:pPr>
            <a:r>
              <a:rPr lang="en-US" sz="1200">
                <a:solidFill>
                  <a:prstClr val="white"/>
                </a:solidFill>
                <a:cs typeface="Arial" charset="0"/>
              </a:rPr>
              <a:t>Vu Pham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47800"/>
            <a:ext cx="7772400" cy="838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2667000"/>
            <a:ext cx="6400800" cy="5334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24" y="6492916"/>
            <a:ext cx="1071563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6492916"/>
            <a:ext cx="34290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Ch. 1.   Fundamental Concept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492916"/>
            <a:ext cx="11430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6CB4F1-E69D-4458-B775-B121381A0F56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Ch. 1.   Fundamental Concept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EA575-3527-424C-A005-428A5216F81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8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8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Ch. 1.   Fundamental Concept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39EB02-20BD-4C4F-B59A-1CA3F89D91B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"/>
            <a:ext cx="8215338" cy="714355"/>
          </a:xfrm>
          <a:solidFill>
            <a:schemeClr val="accent3">
              <a:lumMod val="60000"/>
              <a:lumOff val="40000"/>
              <a:alpha val="33000"/>
            </a:schemeClr>
          </a:solidFill>
        </p:spPr>
        <p:txBody>
          <a:bodyPr>
            <a:normAutofit/>
          </a:bodyPr>
          <a:lstStyle>
            <a:lvl1pPr>
              <a:defRPr sz="3600" b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591" y="954863"/>
            <a:ext cx="8512822" cy="5538015"/>
          </a:xfrm>
        </p:spPr>
        <p:txBody>
          <a:bodyPr/>
          <a:lstStyle>
            <a:lvl1pPr marL="449263" indent="-449263">
              <a:buFont typeface="Wingdings" panose="05000000000000000000" pitchFamily="2" charset="2"/>
              <a:buChar char="v"/>
              <a:defRPr b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4375" indent="-265113">
              <a:buFont typeface="Wingdings" panose="05000000000000000000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89013" indent="-228600"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58888" indent="-228600"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27175" indent="-228600"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13" name="Rectangle 8"/>
          <p:cNvSpPr>
            <a:spLocks noChangeArrowheads="1"/>
          </p:cNvSpPr>
          <p:nvPr userDrawn="1"/>
        </p:nvSpPr>
        <p:spPr bwMode="auto">
          <a:xfrm>
            <a:off x="0" y="6572248"/>
            <a:ext cx="9144000" cy="285752"/>
          </a:xfrm>
          <a:prstGeom prst="rect">
            <a:avLst/>
          </a:prstGeom>
          <a:solidFill>
            <a:schemeClr val="accent3">
              <a:lumMod val="75000"/>
              <a:alpha val="50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r>
              <a:rPr kumimoji="0" lang="en-US" altLang="ko-KR" sz="1400" b="1" dirty="0" smtClean="0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맑은 고딕"/>
              </a:rPr>
              <a:t>POSTECH  	  	                          	</a:t>
            </a:r>
            <a:r>
              <a:rPr kumimoji="0" lang="en-US" altLang="ko-KR" sz="1400" b="1" baseline="0" dirty="0" smtClean="0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맑은 고딕"/>
              </a:rPr>
              <a:t>                   </a:t>
            </a:r>
            <a:r>
              <a:rPr kumimoji="0" lang="en-US" altLang="ko-KR" sz="1400" b="1" dirty="0" smtClean="0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맑은 고딕"/>
              </a:rPr>
              <a:t>		    		</a:t>
            </a:r>
            <a:fld id="{B7F5EAC2-D5EC-44B8-ABB9-9CE1C25C642E}" type="slidenum">
              <a:rPr kumimoji="0" lang="en-US" altLang="ko-KR" sz="1400" b="1" smtClean="0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맑은 고딕"/>
              </a:rPr>
              <a:pPr algn="r">
                <a:defRPr/>
              </a:pPr>
              <a:t>‹#›</a:t>
            </a:fld>
            <a:r>
              <a:rPr kumimoji="0" lang="en-US" altLang="ko-KR" sz="1400" b="1" dirty="0" smtClean="0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맑은 고딕"/>
              </a:rPr>
              <a:t>/24</a:t>
            </a:r>
            <a:endParaRPr kumimoji="0" lang="ko-KR" altLang="en-US" sz="1400" b="1" dirty="0">
              <a:solidFill>
                <a:schemeClr val="bg1"/>
              </a:solidFill>
              <a:latin typeface="Arial" pitchFamily="34" charset="0"/>
              <a:ea typeface="HY헤드라인M" pitchFamily="18" charset="-127"/>
              <a:cs typeface="맑은 고딕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2729461" y="6561259"/>
            <a:ext cx="36851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CSED702Y:</a:t>
            </a:r>
            <a:r>
              <a:rPr lang="en-US" altLang="ko-KR" sz="1400" b="1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Defined Networking</a:t>
            </a:r>
            <a:endParaRPr lang="ko-KR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http://www.postechvision.org/image/logo/red_3.jpg"/>
          <p:cNvPicPr>
            <a:picLocks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15338" y="0"/>
            <a:ext cx="928662" cy="7143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6786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1587" y="6488155"/>
            <a:ext cx="3500437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defTabSz="914400">
              <a:defRPr/>
            </a:pPr>
            <a:r>
              <a:rPr lang="en-US" sz="1200">
                <a:solidFill>
                  <a:prstClr val="white"/>
                </a:solidFill>
                <a:cs typeface="Arial" charset="0"/>
              </a:rPr>
              <a:t>Vu Pham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8"/>
            <a:ext cx="8382000" cy="50593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/>
            </a:lvl1pPr>
            <a:lvl2pPr>
              <a:buSzPct val="60000"/>
              <a:buFontTx/>
              <a:buBlip>
                <a:blip r:embed="rId3"/>
              </a:buBlip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24" y="6492916"/>
            <a:ext cx="1071563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6492916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Ch. 1.   Fundamental Concept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6492916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BC7FEBF-A170-470C-A369-F0D066FB58E5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4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Ch. 1.   Fundamental Concept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2F621-4695-46C1-8607-7F4A48817B1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1587" y="6488155"/>
            <a:ext cx="3500437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defTabSz="914400">
              <a:defRPr/>
            </a:pPr>
            <a:r>
              <a:rPr lang="en-US" sz="1200">
                <a:solidFill>
                  <a:prstClr val="white"/>
                </a:solidFill>
                <a:cs typeface="Arial" charset="0"/>
              </a:rPr>
              <a:t>Vu Pham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066808"/>
            <a:ext cx="4267200" cy="50593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8"/>
            <a:ext cx="4267200" cy="50593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492916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0" y="6492916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Ch. 1.   Fundamental Concept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492916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A58546F-1E4E-426D-9940-5EB4B4A7467C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1587" y="6488155"/>
            <a:ext cx="3500437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defTabSz="914400">
              <a:defRPr/>
            </a:pPr>
            <a:r>
              <a:rPr lang="en-US" sz="1200">
                <a:solidFill>
                  <a:prstClr val="white"/>
                </a:solidFill>
                <a:cs typeface="Arial" charset="0"/>
              </a:rPr>
              <a:t>Vu Pham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0640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76404"/>
            <a:ext cx="4040188" cy="44497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49" y="990640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49" y="1676404"/>
            <a:ext cx="4041775" cy="44497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>
          <a:xfrm>
            <a:off x="0" y="6492916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0" y="6492916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Ch. 1.   Fundamental Concept</a:t>
            </a:r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77200" y="6492916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25B14B-C98E-4C14-96E7-18DD3A29C179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6477000"/>
            <a:ext cx="3505200" cy="38100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6492916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6492916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Ch. 1.   Fundamental Concept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6492916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F8ABFDA-DAF0-4496-8136-3108F5781C52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6477000"/>
            <a:ext cx="3505200" cy="38100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6492916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6492916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Ch. 1.   Fundamental Concept</a:t>
            </a:r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6492916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7C05FB1-C35B-4870-BC50-C1BF2D042AF7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7308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9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Ch. 1.   Fundamental Concept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2A947-F0B9-4AC8-B617-2CA04D399975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4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7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Ch. 1.   Fundamental Concept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C05516-340B-459A-81CA-6701DA508FD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9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6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defTabSz="9144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9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defTabSz="914400"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Ch. 1.   Fundamental Concept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defTabSz="914400">
              <a:defRPr/>
            </a:pPr>
            <a:fld id="{6D6CB6DE-1033-4C2C-8280-139BC16F7CB4}" type="slidenum">
              <a:rPr lang="en-US">
                <a:solidFill>
                  <a:prstClr val="black">
                    <a:tint val="75000"/>
                  </a:prstClr>
                </a:solidFill>
              </a:rPr>
              <a:pPr defTabSz="9144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opedia.com/TERM/W/WLAN.html" TargetMode="External"/><Relationship Id="rId2" Type="http://schemas.openxmlformats.org/officeDocument/2006/relationships/hyperlink" Target="https://www.webopedia.com/TERM/I/IEEE.html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5"/>
          <p:cNvSpPr>
            <a:spLocks noGrp="1"/>
          </p:cNvSpPr>
          <p:nvPr>
            <p:ph type="ctrTitle"/>
          </p:nvPr>
        </p:nvSpPr>
        <p:spPr>
          <a:xfrm>
            <a:off x="120854" y="1447800"/>
            <a:ext cx="8676294" cy="162116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b="1" dirty="0" smtClean="0"/>
              <a:t>ns-3</a:t>
            </a:r>
            <a:endParaRPr lang="en-US" sz="4000" b="1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24439" y="4595591"/>
            <a:ext cx="4119562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2000" b="1" kern="0" dirty="0" smtClean="0">
                <a:solidFill>
                  <a:srgbClr val="252595"/>
                </a:solidFill>
                <a:latin typeface="Arial Narrow" panose="020B0606020202030204" pitchFamily="34" charset="0"/>
                <a:cs typeface="Arial" charset="0"/>
              </a:rPr>
              <a:t>Dr. Rajiv Misra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2000" b="1" kern="0" dirty="0" smtClean="0">
                <a:solidFill>
                  <a:srgbClr val="252595"/>
                </a:solidFill>
                <a:latin typeface="Arial Narrow" panose="020B0606020202030204" pitchFamily="34" charset="0"/>
                <a:cs typeface="Arial" charset="0"/>
              </a:rPr>
              <a:t>Associate Professor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2000" b="1" kern="0" dirty="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Dept. of Computer Science &amp; Engg.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IN" sz="2000" b="1" kern="0" dirty="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Indian Institute of Technology Patna</a:t>
            </a:r>
            <a:endParaRPr lang="en-US" sz="2000" b="1" kern="0" dirty="0" smtClean="0">
              <a:solidFill>
                <a:srgbClr val="000000"/>
              </a:solidFill>
              <a:latin typeface="Arial Narrow" panose="020B0606020202030204" pitchFamily="34" charset="0"/>
              <a:cs typeface="Arial" charset="0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2000" b="1" kern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6020202030204" pitchFamily="34" charset="0"/>
                <a:cs typeface="Arial" charset="0"/>
              </a:rPr>
              <a:t>rajivm@iitp.ac.in</a:t>
            </a:r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lum bright="20000"/>
          </a:blip>
          <a:srcRect t="30769"/>
          <a:stretch>
            <a:fillRect/>
          </a:stretch>
        </p:blipFill>
        <p:spPr bwMode="auto">
          <a:xfrm>
            <a:off x="228600" y="4114801"/>
            <a:ext cx="3256280" cy="2171700"/>
          </a:xfrm>
          <a:prstGeom prst="rect">
            <a:avLst/>
          </a:prstGeom>
          <a:noFill/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-2" y="6492916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>
                <a:solidFill>
                  <a:prstClr val="white"/>
                </a:solidFill>
              </a:rPr>
              <a:t>n</a:t>
            </a:r>
            <a:r>
              <a:rPr lang="en-IN" sz="2200" b="1" dirty="0" smtClean="0">
                <a:solidFill>
                  <a:prstClr val="white"/>
                </a:solidFill>
              </a:rPr>
              <a:t>s-3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43" y="6492906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endParaRPr kumimoji="0" lang="en-US" sz="21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 descr="C:\Users\hp\Desktop\1024px-Indian_Institute_of_Technology,_Patna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772" y="4595591"/>
            <a:ext cx="1415667" cy="140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OUTPUT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17034" y="1148080"/>
            <a:ext cx="3019363" cy="4358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136397" y="1148080"/>
            <a:ext cx="2902815" cy="4358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039212" y="1148080"/>
            <a:ext cx="2965921" cy="435895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3745039" y="658876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3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1120" y="944880"/>
            <a:ext cx="2495725" cy="4043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525160" y="944880"/>
            <a:ext cx="2606646" cy="4043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523751" y="944880"/>
            <a:ext cx="3112169" cy="4043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293196" y="944880"/>
            <a:ext cx="2698404" cy="40436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3745039" y="658876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29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54000" y="939840"/>
            <a:ext cx="2025884" cy="5443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45812" y="939840"/>
            <a:ext cx="2229068" cy="5443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997466" y="939840"/>
            <a:ext cx="2229068" cy="54433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3745039" y="658876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09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IN" dirty="0"/>
              <a:t>Output in </a:t>
            </a:r>
            <a:r>
              <a:rPr lang="en-IN" dirty="0" err="1" smtClean="0"/>
              <a:t>netanim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04800" y="1214872"/>
            <a:ext cx="8382000" cy="47632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745039" y="658876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87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066809"/>
            <a:ext cx="8382000" cy="4714232"/>
          </a:xfrm>
        </p:spPr>
        <p:txBody>
          <a:bodyPr/>
          <a:lstStyle/>
          <a:p>
            <a:pPr marL="0" lvl="0" indent="0" algn="just">
              <a:buNone/>
            </a:pPr>
            <a:r>
              <a:rPr lang="en-IN" sz="2200" dirty="0"/>
              <a:t>We want to look at changes in the ns-3 TCP congestion window.  We need to crank up a flow and hook the </a:t>
            </a:r>
            <a:r>
              <a:rPr lang="en-IN" sz="2200" dirty="0" smtClean="0"/>
              <a:t>Congestion Window </a:t>
            </a:r>
            <a:r>
              <a:rPr lang="en-IN" sz="2200" dirty="0"/>
              <a:t>attribute on the socket  of the sender.  Normally one would use an on-off application to generate a flow, but this has a couple of problems.  First, the socket of the on-off application is not created until Application Start time, so we wouldn't be able to hook the socket (now) at configuration time.  Second, even if we could arrange a call after start time, the socket is not public so we couldn't get at it. So, we can cook up a simple version of the on-off application that does what  we want.  On the plus side we don't need all of the complexity of the on-off application.  On the minus side, we don't have a helper, so we have to </a:t>
            </a:r>
            <a:r>
              <a:rPr lang="en-IN" sz="2200" dirty="0" err="1"/>
              <a:t>geta</a:t>
            </a:r>
            <a:r>
              <a:rPr lang="en-IN" sz="2200" dirty="0"/>
              <a:t> little more involved in the details, but this is trivial. So first, we create a socket and do the trace connect on it; then we </a:t>
            </a:r>
            <a:r>
              <a:rPr lang="en-IN" sz="2200" dirty="0" smtClean="0"/>
              <a:t>pass this </a:t>
            </a:r>
            <a:r>
              <a:rPr lang="en-IN" sz="2200" dirty="0"/>
              <a:t>socket into the constructor of our </a:t>
            </a:r>
            <a:r>
              <a:rPr lang="en-IN" sz="2200" dirty="0" smtClean="0"/>
              <a:t>simple application </a:t>
            </a:r>
            <a:r>
              <a:rPr lang="en-IN" sz="2200" dirty="0"/>
              <a:t>which we then install in the source node</a:t>
            </a:r>
            <a:r>
              <a:rPr lang="en-IN" sz="2200" dirty="0" smtClean="0"/>
              <a:t>.</a:t>
            </a:r>
            <a:endParaRPr lang="en-IN" sz="2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Sixth.cc</a:t>
            </a:r>
          </a:p>
        </p:txBody>
      </p:sp>
      <p:sp>
        <p:nvSpPr>
          <p:cNvPr id="4" name="Rectangle 3"/>
          <p:cNvSpPr/>
          <p:nvPr/>
        </p:nvSpPr>
        <p:spPr>
          <a:xfrm>
            <a:off x="3745039" y="658876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38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04800" y="1036320"/>
            <a:ext cx="8524240" cy="494177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745039" y="658876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37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56679" y="1198880"/>
            <a:ext cx="8382000" cy="481985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745039" y="658876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04800" y="1214872"/>
            <a:ext cx="8382000" cy="47632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745039" y="658876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86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04800" y="1214872"/>
            <a:ext cx="8382000" cy="47632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745039" y="658876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70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04800" y="1214872"/>
            <a:ext cx="8382000" cy="47632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745039" y="658876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74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Lets Learn Something New </a:t>
            </a:r>
            <a:r>
              <a:rPr lang="en-IN" dirty="0" smtClean="0">
                <a:sym typeface="Wingdings" pitchFamily="2" charset="2"/>
              </a:rPr>
              <a:t></a:t>
            </a:r>
            <a:endParaRPr lang="en-IN" dirty="0"/>
          </a:p>
        </p:txBody>
      </p:sp>
      <p:sp>
        <p:nvSpPr>
          <p:cNvPr id="4" name="Freeform 3"/>
          <p:cNvSpPr/>
          <p:nvPr/>
        </p:nvSpPr>
        <p:spPr>
          <a:xfrm>
            <a:off x="695680" y="2617200"/>
            <a:ext cx="2736000" cy="2160000"/>
          </a:xfrm>
          <a:custGeom>
            <a:avLst>
              <a:gd name="f0" fmla="val 16200"/>
            </a:avLst>
            <a:gdLst>
              <a:gd name="f1" fmla="val w"/>
              <a:gd name="f2" fmla="val h"/>
              <a:gd name="f3" fmla="val 0"/>
              <a:gd name="f4" fmla="val 21600"/>
              <a:gd name="f5" fmla="val -2147483647"/>
              <a:gd name="f6" fmla="val 2147483647"/>
              <a:gd name="f7" fmla="val 10800"/>
              <a:gd name="f8" fmla="*/ f1 1 21600"/>
              <a:gd name="f9" fmla="*/ f2 1 21600"/>
              <a:gd name="f10" fmla="pin 0 f0 21600"/>
              <a:gd name="f11" fmla="val f10"/>
              <a:gd name="f12" fmla="*/ f10 f8 1"/>
              <a:gd name="f13" fmla="*/ f3 f9 1"/>
              <a:gd name="f14" fmla="*/ 0 f8 1"/>
              <a:gd name="f15" fmla="*/ 21600 f8 1"/>
              <a:gd name="f16" fmla="*/ 21600 f9 1"/>
              <a:gd name="f17" fmla="*/ 0 f9 1"/>
            </a:gdLst>
            <a:ahLst>
              <a:ahXY gdRefX="f0" minX="f3" maxX="f4">
                <a:pos x="f12" y="f1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4" t="f17" r="f15" b="f16"/>
            <a:pathLst>
              <a:path w="21600" h="21600">
                <a:moveTo>
                  <a:pt x="f3" y="f3"/>
                </a:moveTo>
                <a:lnTo>
                  <a:pt x="f11" y="f3"/>
                </a:lnTo>
                <a:lnTo>
                  <a:pt x="f4" y="f7"/>
                </a:lnTo>
                <a:lnTo>
                  <a:pt x="f11" y="f4"/>
                </a:lnTo>
                <a:lnTo>
                  <a:pt x="f3" y="f4"/>
                </a:lnTo>
                <a:close/>
              </a:path>
            </a:pathLst>
          </a:custGeom>
          <a:solidFill>
            <a:srgbClr val="C7243A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2400" b="0" i="0" u="none" strike="noStrike" kern="1200" cap="none" dirty="0" smtClean="0">
                <a:ln>
                  <a:noFill/>
                </a:ln>
                <a:solidFill>
                  <a:srgbClr val="FFFFFF"/>
                </a:solidFill>
                <a:latin typeface="Manjari Bold" pitchFamily="18"/>
                <a:ea typeface="DejaVu Sans" pitchFamily="2"/>
                <a:cs typeface="DejaVu Sans" pitchFamily="2"/>
              </a:rPr>
              <a:t>Fourth.cc</a:t>
            </a:r>
            <a:endParaRPr lang="en-IN" sz="2400" b="0" i="0" u="none" strike="noStrike" kern="1200" cap="none" dirty="0">
              <a:ln>
                <a:noFill/>
              </a:ln>
              <a:solidFill>
                <a:srgbClr val="FFFFFF"/>
              </a:solidFill>
              <a:latin typeface="Manjari Bold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3143679" y="2617200"/>
            <a:ext cx="2808000" cy="2160000"/>
          </a:xfrm>
          <a:custGeom>
            <a:avLst>
              <a:gd name="f0" fmla="val 16200"/>
            </a:avLst>
            <a:gdLst>
              <a:gd name="f1" fmla="val w"/>
              <a:gd name="f2" fmla="val h"/>
              <a:gd name="f3" fmla="val 0"/>
              <a:gd name="f4" fmla="val 21600"/>
              <a:gd name="f5" fmla="val -2147483647"/>
              <a:gd name="f6" fmla="val 2147483647"/>
              <a:gd name="f7" fmla="val 10800"/>
              <a:gd name="f8" fmla="*/ f1 1 21600"/>
              <a:gd name="f9" fmla="*/ f2 1 21600"/>
              <a:gd name="f10" fmla="pin 0 f0 21600"/>
              <a:gd name="f11" fmla="val f10"/>
              <a:gd name="f12" fmla="*/ f10 f8 1"/>
              <a:gd name="f13" fmla="*/ f3 f9 1"/>
              <a:gd name="f14" fmla="*/ 0 f8 1"/>
              <a:gd name="f15" fmla="*/ 21600 f8 1"/>
              <a:gd name="f16" fmla="*/ 21600 f9 1"/>
              <a:gd name="f17" fmla="*/ 0 f9 1"/>
              <a:gd name="f18" fmla="+- 21600 0 f11"/>
            </a:gdLst>
            <a:ahLst>
              <a:ahXY gdRefX="f0" minX="f3" maxX="f4">
                <a:pos x="f12" y="f1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4" t="f17" r="f15" b="f16"/>
            <a:pathLst>
              <a:path w="21600" h="21600">
                <a:moveTo>
                  <a:pt x="f3" y="f3"/>
                </a:moveTo>
                <a:lnTo>
                  <a:pt x="f11" y="f3"/>
                </a:lnTo>
                <a:lnTo>
                  <a:pt x="f4" y="f7"/>
                </a:lnTo>
                <a:lnTo>
                  <a:pt x="f11" y="f4"/>
                </a:lnTo>
                <a:lnTo>
                  <a:pt x="f3" y="f4"/>
                </a:lnTo>
                <a:lnTo>
                  <a:pt x="f18" y="f7"/>
                </a:lnTo>
                <a:close/>
              </a:path>
            </a:pathLst>
          </a:custGeom>
          <a:solidFill>
            <a:srgbClr val="EDAD0B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Liberation Sans" pitchFamily="18"/>
                <a:ea typeface="DejaVu Sans" pitchFamily="2"/>
                <a:cs typeface="DejaVu Sans" pitchFamily="2"/>
              </a:rPr>
              <a:t>    </a:t>
            </a:r>
            <a:r>
              <a:rPr lang="en-IN" sz="2400" dirty="0" smtClean="0">
                <a:solidFill>
                  <a:srgbClr val="FFFFFF"/>
                </a:solidFill>
                <a:latin typeface="Liberation Sans" pitchFamily="18"/>
                <a:ea typeface="DejaVu Sans" pitchFamily="2"/>
                <a:cs typeface="DejaVu Sans" pitchFamily="2"/>
              </a:rPr>
              <a:t>fifth.cc</a:t>
            </a:r>
            <a:endParaRPr lang="en-IN" sz="2400" b="0" i="0" u="none" strike="noStrike" kern="1200" cap="none" dirty="0">
              <a:ln>
                <a:noFill/>
              </a:ln>
              <a:solidFill>
                <a:srgbClr val="FFFFFF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701120" y="2617200"/>
            <a:ext cx="2808000" cy="2160000"/>
          </a:xfrm>
          <a:custGeom>
            <a:avLst>
              <a:gd name="f0" fmla="val 16200"/>
            </a:avLst>
            <a:gdLst>
              <a:gd name="f1" fmla="val w"/>
              <a:gd name="f2" fmla="val h"/>
              <a:gd name="f3" fmla="val 0"/>
              <a:gd name="f4" fmla="val 21600"/>
              <a:gd name="f5" fmla="val -2147483647"/>
              <a:gd name="f6" fmla="val 2147483647"/>
              <a:gd name="f7" fmla="val 10800"/>
              <a:gd name="f8" fmla="*/ f1 1 21600"/>
              <a:gd name="f9" fmla="*/ f2 1 21600"/>
              <a:gd name="f10" fmla="pin 0 f0 21600"/>
              <a:gd name="f11" fmla="val f10"/>
              <a:gd name="f12" fmla="*/ f10 f8 1"/>
              <a:gd name="f13" fmla="*/ f3 f9 1"/>
              <a:gd name="f14" fmla="*/ 0 f8 1"/>
              <a:gd name="f15" fmla="*/ 21600 f8 1"/>
              <a:gd name="f16" fmla="*/ 21600 f9 1"/>
              <a:gd name="f17" fmla="*/ 0 f9 1"/>
              <a:gd name="f18" fmla="+- 21600 0 f11"/>
            </a:gdLst>
            <a:ahLst>
              <a:ahXY gdRefX="f0" minX="f3" maxX="f4">
                <a:pos x="f12" y="f1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4" t="f17" r="f15" b="f16"/>
            <a:pathLst>
              <a:path w="21600" h="21600">
                <a:moveTo>
                  <a:pt x="f3" y="f3"/>
                </a:moveTo>
                <a:lnTo>
                  <a:pt x="f11" y="f3"/>
                </a:lnTo>
                <a:lnTo>
                  <a:pt x="f4" y="f7"/>
                </a:lnTo>
                <a:lnTo>
                  <a:pt x="f11" y="f4"/>
                </a:lnTo>
                <a:lnTo>
                  <a:pt x="f3" y="f4"/>
                </a:lnTo>
                <a:lnTo>
                  <a:pt x="f18" y="f7"/>
                </a:lnTo>
                <a:close/>
              </a:path>
            </a:pathLst>
          </a:custGeom>
          <a:solidFill>
            <a:srgbClr val="009F8C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Liberation Sans" pitchFamily="18"/>
                <a:ea typeface="DejaVu Sans" pitchFamily="2"/>
                <a:cs typeface="DejaVu Sans" pitchFamily="2"/>
              </a:rPr>
              <a:t> </a:t>
            </a:r>
            <a:r>
              <a:rPr lang="en-IN" sz="2400" b="0" i="0" u="none" strike="noStrike" kern="1200" cap="none" dirty="0" smtClean="0">
                <a:ln>
                  <a:noFill/>
                </a:ln>
                <a:solidFill>
                  <a:srgbClr val="FFFFFF"/>
                </a:solidFill>
                <a:latin typeface="Liberation Sans" pitchFamily="18"/>
                <a:ea typeface="DejaVu Sans" pitchFamily="2"/>
                <a:cs typeface="DejaVu Sans" pitchFamily="2"/>
              </a:rPr>
              <a:t>sixth.cc</a:t>
            </a:r>
            <a:endParaRPr lang="en-IN" sz="2400" b="0" i="0" u="none" strike="noStrike" kern="1200" cap="none" dirty="0">
              <a:ln>
                <a:noFill/>
              </a:ln>
              <a:solidFill>
                <a:srgbClr val="FFFFFF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45039" y="658876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5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OUTPUT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71037" y="1503680"/>
            <a:ext cx="2492964" cy="4089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784010" y="1525234"/>
            <a:ext cx="2914430" cy="4068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793049" y="1525234"/>
            <a:ext cx="2700711" cy="408976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3745039" y="658876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27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04000" y="1137920"/>
            <a:ext cx="3652801" cy="51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99720" y="1137920"/>
            <a:ext cx="3652801" cy="51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3745039" y="658876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66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IN" dirty="0"/>
              <a:t>Output in </a:t>
            </a:r>
            <a:r>
              <a:rPr lang="en-IN" dirty="0" err="1" smtClean="0"/>
              <a:t>NetAnim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04800" y="1214872"/>
            <a:ext cx="8382000" cy="47632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745039" y="658876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88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IN" dirty="0"/>
              <a:t>Parsing xml trace file</a:t>
            </a:r>
            <a:r>
              <a:rPr lang="en-IN" dirty="0" smtClean="0"/>
              <a:t>: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04800" y="1228485"/>
            <a:ext cx="8382000" cy="473599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745039" y="658876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21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066808"/>
            <a:ext cx="7752080" cy="5059363"/>
          </a:xfrm>
        </p:spPr>
        <p:txBody>
          <a:bodyPr/>
          <a:lstStyle/>
          <a:p>
            <a:pPr algn="just">
              <a:buFont typeface="Arial" pitchFamily="34" charset="0"/>
              <a:buChar char="•"/>
            </a:pPr>
            <a:r>
              <a:rPr lang="en-US" dirty="0"/>
              <a:t>Geometric representation of how the computers are connected to each other is known as </a:t>
            </a:r>
            <a:r>
              <a:rPr lang="en-US" dirty="0" smtClean="0"/>
              <a:t>topology.</a:t>
            </a:r>
          </a:p>
          <a:p>
            <a:pPr algn="just">
              <a:buFont typeface="Arial" pitchFamily="34" charset="0"/>
              <a:buChar char="•"/>
            </a:pPr>
            <a:endParaRPr lang="en-US" dirty="0"/>
          </a:p>
          <a:p>
            <a:pPr algn="just">
              <a:buFont typeface="Arial" pitchFamily="34" charset="0"/>
              <a:buChar char="•"/>
            </a:pPr>
            <a:r>
              <a:rPr lang="en-US" dirty="0" smtClean="0"/>
              <a:t>There </a:t>
            </a:r>
            <a:r>
              <a:rPr lang="en-US" dirty="0"/>
              <a:t>are  five types of topology – Mesh, Star, Bus, Ring and Hybrid. 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Liberation Serif" pitchFamily="18"/>
              </a:rPr>
              <a:t>Computer Network Topology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3745039" y="658876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78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64160" y="1036328"/>
            <a:ext cx="8382000" cy="5059363"/>
          </a:xfrm>
        </p:spPr>
        <p:txBody>
          <a:bodyPr/>
          <a:lstStyle/>
          <a:p>
            <a:pPr marL="0" lvl="0" indent="0" algn="just">
              <a:buNone/>
            </a:pPr>
            <a:r>
              <a:rPr lang="en-IN" sz="3600" dirty="0"/>
              <a:t>In mesh topology each device is connected to every other device on </a:t>
            </a:r>
            <a:r>
              <a:rPr lang="en-IN" sz="3600" dirty="0" smtClean="0"/>
              <a:t>the network </a:t>
            </a:r>
            <a:r>
              <a:rPr lang="en-IN" sz="3600" dirty="0"/>
              <a:t>through a dedicated point-to-point </a:t>
            </a:r>
            <a:r>
              <a:rPr lang="en-IN" sz="3600" dirty="0" smtClean="0"/>
              <a:t>link. When </a:t>
            </a:r>
            <a:r>
              <a:rPr lang="en-IN" sz="3600" dirty="0"/>
              <a:t>we say dedicated </a:t>
            </a:r>
            <a:r>
              <a:rPr lang="en-IN" sz="3600" dirty="0" smtClean="0"/>
              <a:t>it means </a:t>
            </a:r>
            <a:r>
              <a:rPr lang="en-IN" sz="3600" dirty="0"/>
              <a:t>that the link only carries data for the two connected devices only.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FFFF"/>
                </a:solidFill>
                <a:latin typeface="Liberation Serif" pitchFamily="18"/>
              </a:rPr>
              <a:t>Mesh Topology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3745039" y="658876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78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Mesh topology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93660" y="1411600"/>
            <a:ext cx="7271780" cy="448115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745039" y="658876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06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000" lvl="2" indent="0" hangingPunct="0">
              <a:buNone/>
            </a:pPr>
            <a:r>
              <a:rPr lang="en-IN" sz="2800" dirty="0"/>
              <a:t>Advantages of Mesh topology</a:t>
            </a:r>
          </a:p>
          <a:p>
            <a:pPr marL="36000" lvl="0" indent="0" algn="just">
              <a:buNone/>
            </a:pPr>
            <a:r>
              <a:rPr lang="en-IN" sz="2800" dirty="0" smtClean="0"/>
              <a:t>1. No </a:t>
            </a:r>
            <a:r>
              <a:rPr lang="en-IN" sz="2800" dirty="0"/>
              <a:t>data traffic issues as there is a dedicated link </a:t>
            </a:r>
            <a:endParaRPr lang="en-IN" sz="2800" dirty="0" smtClean="0"/>
          </a:p>
          <a:p>
            <a:pPr marL="36000" lvl="0" indent="0" algn="just">
              <a:buNone/>
            </a:pPr>
            <a:r>
              <a:rPr lang="en-IN" sz="2800" dirty="0" smtClean="0"/>
              <a:t>      between </a:t>
            </a:r>
            <a:r>
              <a:rPr lang="en-IN" sz="2800" dirty="0"/>
              <a:t>two devices which means the link </a:t>
            </a:r>
            <a:r>
              <a:rPr lang="en-IN" sz="2800" dirty="0" smtClean="0"/>
              <a:t>is </a:t>
            </a:r>
            <a:r>
              <a:rPr lang="en-IN" sz="2800" dirty="0"/>
              <a:t>only </a:t>
            </a:r>
            <a:r>
              <a:rPr lang="en-IN" sz="2800" dirty="0" smtClean="0"/>
              <a:t>      </a:t>
            </a:r>
          </a:p>
          <a:p>
            <a:pPr marL="36000" lvl="0" indent="0" algn="just">
              <a:buNone/>
            </a:pPr>
            <a:r>
              <a:rPr lang="en-IN" sz="2800" dirty="0"/>
              <a:t> </a:t>
            </a:r>
            <a:r>
              <a:rPr lang="en-IN" sz="2800" dirty="0" smtClean="0"/>
              <a:t>     available </a:t>
            </a:r>
            <a:r>
              <a:rPr lang="en-IN" sz="2800" dirty="0"/>
              <a:t>for those two </a:t>
            </a:r>
            <a:r>
              <a:rPr lang="en-IN" sz="2800" dirty="0" smtClean="0"/>
              <a:t>devices.</a:t>
            </a:r>
          </a:p>
          <a:p>
            <a:pPr marL="36000" lvl="0" indent="0" algn="just">
              <a:buNone/>
            </a:pPr>
            <a:r>
              <a:rPr lang="en-IN" sz="2800" dirty="0" smtClean="0"/>
              <a:t>2. </a:t>
            </a:r>
            <a:r>
              <a:rPr lang="en-IN" sz="2800" dirty="0"/>
              <a:t>Mesh topology is reliable and robust as failure of one </a:t>
            </a:r>
            <a:endParaRPr lang="en-IN" sz="2800" dirty="0" smtClean="0"/>
          </a:p>
          <a:p>
            <a:pPr marL="36000" lvl="0" indent="0" algn="just">
              <a:buNone/>
            </a:pPr>
            <a:r>
              <a:rPr lang="en-IN" sz="2800" dirty="0"/>
              <a:t> </a:t>
            </a:r>
            <a:r>
              <a:rPr lang="en-IN" sz="2800" dirty="0" smtClean="0"/>
              <a:t>    link </a:t>
            </a:r>
            <a:r>
              <a:rPr lang="en-IN" sz="2800" dirty="0"/>
              <a:t>doesn’t affect other links and the </a:t>
            </a:r>
            <a:r>
              <a:rPr lang="en-IN" sz="2800" dirty="0" smtClean="0"/>
              <a:t>communication  </a:t>
            </a:r>
          </a:p>
          <a:p>
            <a:pPr marL="36000" lvl="0" indent="0" algn="just">
              <a:buNone/>
            </a:pPr>
            <a:r>
              <a:rPr lang="en-IN" sz="2800" dirty="0"/>
              <a:t> </a:t>
            </a:r>
            <a:r>
              <a:rPr lang="en-IN" sz="2800" dirty="0" smtClean="0"/>
              <a:t>    between </a:t>
            </a:r>
            <a:r>
              <a:rPr lang="en-IN" sz="2800" dirty="0"/>
              <a:t>other devices on the network.</a:t>
            </a:r>
            <a:br>
              <a:rPr lang="en-IN" sz="2800" dirty="0"/>
            </a:br>
            <a:r>
              <a:rPr lang="en-IN" sz="2800" dirty="0"/>
              <a:t>3. Mesh topology is secure because there is a point </a:t>
            </a:r>
            <a:r>
              <a:rPr lang="en-IN" sz="2800" dirty="0" smtClean="0"/>
              <a:t>to</a:t>
            </a:r>
          </a:p>
          <a:p>
            <a:pPr marL="36000" lvl="0" indent="0" algn="just">
              <a:buNone/>
            </a:pPr>
            <a:r>
              <a:rPr lang="en-IN" sz="2800" dirty="0"/>
              <a:t> </a:t>
            </a:r>
            <a:r>
              <a:rPr lang="en-IN" sz="2800" dirty="0" smtClean="0"/>
              <a:t>   </a:t>
            </a:r>
            <a:r>
              <a:rPr lang="en-IN" sz="2800" dirty="0"/>
              <a:t>point link thus unauthorized access is </a:t>
            </a:r>
            <a:r>
              <a:rPr lang="en-IN" sz="2800" dirty="0" smtClean="0"/>
              <a:t> </a:t>
            </a:r>
            <a:r>
              <a:rPr lang="en-IN" sz="2800" dirty="0"/>
              <a:t>not possible.</a:t>
            </a:r>
            <a:br>
              <a:rPr lang="en-IN" sz="2800" dirty="0"/>
            </a:br>
            <a:r>
              <a:rPr lang="en-IN" sz="2800" dirty="0"/>
              <a:t>4. Fault detection is easy.</a:t>
            </a:r>
          </a:p>
          <a:p>
            <a:pPr lvl="0">
              <a:buNone/>
            </a:pPr>
            <a:endParaRPr lang="en-IN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</a:t>
            </a:r>
          </a:p>
        </p:txBody>
      </p:sp>
      <p:sp>
        <p:nvSpPr>
          <p:cNvPr id="4" name="Rectangle 3"/>
          <p:cNvSpPr/>
          <p:nvPr/>
        </p:nvSpPr>
        <p:spPr>
          <a:xfrm>
            <a:off x="3745039" y="658876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74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endParaRPr lang="en-IN" sz="2800" dirty="0"/>
          </a:p>
          <a:p>
            <a:pPr marL="0" lvl="0" indent="0">
              <a:buNone/>
            </a:pPr>
            <a:r>
              <a:rPr lang="en-IN" sz="2800" dirty="0" smtClean="0"/>
              <a:t>1 .   Amount </a:t>
            </a:r>
            <a:r>
              <a:rPr lang="en-IN" sz="2800" dirty="0"/>
              <a:t>of wires required to connected each system </a:t>
            </a:r>
            <a:r>
              <a:rPr lang="en-IN" sz="2800" dirty="0" smtClean="0"/>
              <a:t>   </a:t>
            </a:r>
          </a:p>
          <a:p>
            <a:pPr marL="0" lvl="0" indent="0">
              <a:buNone/>
            </a:pPr>
            <a:r>
              <a:rPr lang="en-IN" sz="2800" dirty="0" smtClean="0"/>
              <a:t>       is </a:t>
            </a:r>
            <a:r>
              <a:rPr lang="en-IN" sz="2800" dirty="0"/>
              <a:t>tedious and headache</a:t>
            </a:r>
            <a:r>
              <a:rPr lang="en-IN" sz="2800" dirty="0" smtClean="0"/>
              <a:t>.</a:t>
            </a:r>
            <a:endParaRPr lang="en-IN" sz="2800" dirty="0"/>
          </a:p>
          <a:p>
            <a:pPr marL="0" lvl="0" indent="0">
              <a:buNone/>
            </a:pPr>
            <a:r>
              <a:rPr lang="en-IN" sz="2800" dirty="0" smtClean="0"/>
              <a:t>2.   Since </a:t>
            </a:r>
            <a:r>
              <a:rPr lang="en-IN" sz="2800" dirty="0"/>
              <a:t>each device needs to be connected with </a:t>
            </a:r>
            <a:r>
              <a:rPr lang="en-IN" sz="2800" dirty="0" smtClean="0"/>
              <a:t>other  </a:t>
            </a:r>
          </a:p>
          <a:p>
            <a:pPr marL="0" lvl="0" indent="0">
              <a:buNone/>
            </a:pPr>
            <a:r>
              <a:rPr lang="en-IN" sz="2800" dirty="0" smtClean="0"/>
              <a:t>      devices</a:t>
            </a:r>
            <a:r>
              <a:rPr lang="en-IN" sz="2800" dirty="0"/>
              <a:t>, number of I/O ports required must be </a:t>
            </a:r>
            <a:r>
              <a:rPr lang="en-IN" sz="2800" dirty="0" smtClean="0"/>
              <a:t>huge.</a:t>
            </a:r>
          </a:p>
          <a:p>
            <a:pPr marL="0" lvl="0" indent="0">
              <a:buNone/>
            </a:pPr>
            <a:r>
              <a:rPr lang="en-IN" sz="2800" dirty="0" smtClean="0"/>
              <a:t>3</a:t>
            </a:r>
            <a:r>
              <a:rPr lang="en-IN" sz="2800" dirty="0"/>
              <a:t>. </a:t>
            </a:r>
            <a:r>
              <a:rPr lang="en-IN" sz="2800" dirty="0" smtClean="0"/>
              <a:t> Scalability </a:t>
            </a:r>
            <a:r>
              <a:rPr lang="en-IN" sz="2800" dirty="0"/>
              <a:t>issues because a device cannot be </a:t>
            </a:r>
            <a:r>
              <a:rPr lang="en-IN" sz="2800" dirty="0" smtClean="0"/>
              <a:t>  </a:t>
            </a:r>
          </a:p>
          <a:p>
            <a:pPr marL="0" lvl="0" indent="0">
              <a:buNone/>
            </a:pPr>
            <a:r>
              <a:rPr lang="en-IN" sz="2800" dirty="0"/>
              <a:t> </a:t>
            </a:r>
            <a:r>
              <a:rPr lang="en-IN" sz="2800" dirty="0" smtClean="0"/>
              <a:t>    connected </a:t>
            </a:r>
            <a:r>
              <a:rPr lang="en-IN" sz="2800" dirty="0"/>
              <a:t>with large number of devices with a </a:t>
            </a:r>
            <a:endParaRPr lang="en-IN" sz="2800" dirty="0" smtClean="0"/>
          </a:p>
          <a:p>
            <a:pPr marL="0" lvl="0" indent="0">
              <a:buNone/>
            </a:pPr>
            <a:r>
              <a:rPr lang="en-IN" sz="2800" dirty="0"/>
              <a:t> </a:t>
            </a:r>
            <a:r>
              <a:rPr lang="en-IN" sz="2800" dirty="0" smtClean="0"/>
              <a:t>    dedicated </a:t>
            </a:r>
            <a:r>
              <a:rPr lang="en-IN" sz="2800" dirty="0"/>
              <a:t>point to point link.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Disadvantages</a:t>
            </a:r>
          </a:p>
        </p:txBody>
      </p:sp>
      <p:sp>
        <p:nvSpPr>
          <p:cNvPr id="4" name="Rectangle 3"/>
          <p:cNvSpPr/>
          <p:nvPr/>
        </p:nvSpPr>
        <p:spPr>
          <a:xfrm>
            <a:off x="3745039" y="658876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16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IN" dirty="0"/>
              <a:t>In star topology each device in the network is connected to a central device     called hub. Unlike Mesh topology, star topology doesn’t allow direct </a:t>
            </a:r>
            <a:r>
              <a:rPr lang="en-IN" dirty="0" smtClean="0"/>
              <a:t> </a:t>
            </a:r>
            <a:r>
              <a:rPr lang="en-IN" dirty="0"/>
              <a:t>communication between devices, a device must have to communicate </a:t>
            </a:r>
            <a:r>
              <a:rPr lang="en-IN" dirty="0" err="1"/>
              <a:t>throug</a:t>
            </a:r>
            <a:r>
              <a:rPr lang="en-IN" dirty="0"/>
              <a:t>  hub. If one device wants to send data to other device, it has to first send the    data to hub and then the hub transmit that data to the designated device.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FFFF"/>
                </a:solidFill>
                <a:latin typeface="Liberation Serif" pitchFamily="18"/>
              </a:rPr>
              <a:t>Star Topology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3745039" y="658876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93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Fourth.cc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 rot="19200">
            <a:off x="304800" y="1214872"/>
            <a:ext cx="8382000" cy="47632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745039" y="658876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61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Star Topology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26680" y="1524240"/>
            <a:ext cx="8090640" cy="38095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745039" y="658876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70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lvl="0" indent="-514350">
              <a:buAutoNum type="arabicPeriod"/>
            </a:pPr>
            <a:r>
              <a:rPr lang="en-IN" sz="2800" dirty="0" smtClean="0"/>
              <a:t>Less </a:t>
            </a:r>
            <a:r>
              <a:rPr lang="en-IN" sz="2800" dirty="0"/>
              <a:t>expensive because each device only need </a:t>
            </a:r>
            <a:r>
              <a:rPr lang="en-IN" sz="2800" dirty="0" smtClean="0"/>
              <a:t>one </a:t>
            </a:r>
            <a:r>
              <a:rPr lang="en-IN" sz="2800" dirty="0"/>
              <a:t>I/O port and needs to be connected with </a:t>
            </a:r>
            <a:r>
              <a:rPr lang="en-IN" sz="2800" dirty="0" smtClean="0"/>
              <a:t>hub with </a:t>
            </a:r>
            <a:r>
              <a:rPr lang="en-IN" sz="2800" dirty="0"/>
              <a:t>one </a:t>
            </a:r>
            <a:r>
              <a:rPr lang="en-IN" sz="2800" dirty="0" smtClean="0"/>
              <a:t>link. </a:t>
            </a:r>
          </a:p>
          <a:p>
            <a:pPr marL="0" lvl="0" indent="0">
              <a:buNone/>
            </a:pPr>
            <a:r>
              <a:rPr lang="en-IN" sz="2800" dirty="0" smtClean="0"/>
              <a:t> 2. </a:t>
            </a:r>
            <a:r>
              <a:rPr lang="en-IN" sz="2800" dirty="0"/>
              <a:t>Less amount of cables required because each </a:t>
            </a:r>
            <a:r>
              <a:rPr lang="en-IN" sz="2800" dirty="0" smtClean="0"/>
              <a:t>device    </a:t>
            </a:r>
          </a:p>
          <a:p>
            <a:pPr marL="0" lvl="0" indent="0">
              <a:buNone/>
            </a:pPr>
            <a:r>
              <a:rPr lang="en-IN" sz="2800" dirty="0"/>
              <a:t> </a:t>
            </a:r>
            <a:r>
              <a:rPr lang="en-IN" sz="2800" dirty="0" smtClean="0"/>
              <a:t>   needs </a:t>
            </a:r>
            <a:r>
              <a:rPr lang="en-IN" sz="2800" dirty="0"/>
              <a:t>to </a:t>
            </a:r>
            <a:r>
              <a:rPr lang="en-IN" sz="2800" dirty="0" smtClean="0"/>
              <a:t>be </a:t>
            </a:r>
            <a:r>
              <a:rPr lang="en-IN" sz="2800" dirty="0"/>
              <a:t>connected with the hub only</a:t>
            </a:r>
            <a:r>
              <a:rPr lang="en-IN" sz="2800" dirty="0" smtClean="0"/>
              <a:t>.</a:t>
            </a:r>
          </a:p>
          <a:p>
            <a:pPr marL="0" lvl="0" indent="0">
              <a:buNone/>
            </a:pPr>
            <a:r>
              <a:rPr lang="en-IN" sz="2800" dirty="0" smtClean="0"/>
              <a:t>3. </a:t>
            </a:r>
            <a:r>
              <a:rPr lang="en-IN" sz="2800" dirty="0"/>
              <a:t>Robust, if one link fails, other links will </a:t>
            </a:r>
            <a:r>
              <a:rPr lang="en-IN" sz="2800" dirty="0" smtClean="0"/>
              <a:t>work just fine.</a:t>
            </a:r>
          </a:p>
          <a:p>
            <a:pPr marL="0" lvl="0" indent="0">
              <a:buNone/>
            </a:pPr>
            <a:r>
              <a:rPr lang="en-IN" sz="2800" dirty="0" smtClean="0"/>
              <a:t>4. </a:t>
            </a:r>
            <a:r>
              <a:rPr lang="en-IN" sz="2800" dirty="0"/>
              <a:t>Easy fault detection because the link can be easily </a:t>
            </a:r>
            <a:r>
              <a:rPr lang="en-IN" sz="2800" dirty="0" smtClean="0"/>
              <a:t> </a:t>
            </a:r>
          </a:p>
          <a:p>
            <a:pPr marL="0" lvl="0" indent="0">
              <a:buNone/>
            </a:pPr>
            <a:r>
              <a:rPr lang="en-IN" sz="2800" dirty="0"/>
              <a:t> </a:t>
            </a:r>
            <a:r>
              <a:rPr lang="en-IN" sz="2800" dirty="0" smtClean="0"/>
              <a:t>  identified</a:t>
            </a:r>
            <a:r>
              <a:rPr lang="en-IN" sz="2800" dirty="0"/>
              <a:t>.                     </a:t>
            </a:r>
          </a:p>
          <a:p>
            <a:pPr marL="0" lvl="0" indent="0">
              <a:buNone/>
            </a:pPr>
            <a:endParaRPr lang="en-IN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</a:t>
            </a:r>
          </a:p>
        </p:txBody>
      </p:sp>
      <p:sp>
        <p:nvSpPr>
          <p:cNvPr id="4" name="Rectangle 3"/>
          <p:cNvSpPr/>
          <p:nvPr/>
        </p:nvSpPr>
        <p:spPr>
          <a:xfrm>
            <a:off x="3745039" y="658876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6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IN" dirty="0" smtClean="0"/>
              <a:t>1. If </a:t>
            </a:r>
            <a:r>
              <a:rPr lang="en-IN" dirty="0"/>
              <a:t>hub goes down everything goes down, </a:t>
            </a:r>
            <a:r>
              <a:rPr lang="en-IN" dirty="0" smtClean="0"/>
              <a:t>none of </a:t>
            </a:r>
            <a:r>
              <a:rPr lang="en-IN" dirty="0"/>
              <a:t>the devices can work without </a:t>
            </a:r>
            <a:r>
              <a:rPr lang="en-IN" dirty="0" smtClean="0"/>
              <a:t>hub.</a:t>
            </a:r>
          </a:p>
          <a:p>
            <a:pPr marL="0" lvl="0" indent="0">
              <a:buNone/>
            </a:pPr>
            <a:r>
              <a:rPr lang="en-IN" dirty="0" smtClean="0"/>
              <a:t>2.  </a:t>
            </a:r>
            <a:r>
              <a:rPr lang="en-IN" dirty="0"/>
              <a:t>Hub requires more resources and regular maintenance because it is the central system of star topology.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Disadvantages</a:t>
            </a:r>
          </a:p>
        </p:txBody>
      </p:sp>
      <p:sp>
        <p:nvSpPr>
          <p:cNvPr id="4" name="Rectangle 3"/>
          <p:cNvSpPr/>
          <p:nvPr/>
        </p:nvSpPr>
        <p:spPr>
          <a:xfrm>
            <a:off x="3745039" y="658876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05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IN" dirty="0"/>
              <a:t>n bus topology there is a main cable and all the devices are connected to this main cable </a:t>
            </a:r>
            <a:r>
              <a:rPr lang="en-IN" dirty="0" smtClean="0"/>
              <a:t>through drop lines</a:t>
            </a:r>
            <a:r>
              <a:rPr lang="en-IN" dirty="0"/>
              <a:t>. There is a device called tap that connects the drop line to the main cable. Since all the data </a:t>
            </a:r>
            <a:r>
              <a:rPr lang="en-IN" dirty="0" smtClean="0"/>
              <a:t>is </a:t>
            </a:r>
            <a:r>
              <a:rPr lang="en-IN" dirty="0"/>
              <a:t>transmitted over the main </a:t>
            </a:r>
            <a:r>
              <a:rPr lang="en-IN" dirty="0" smtClean="0"/>
              <a:t>cable, there is </a:t>
            </a:r>
            <a:r>
              <a:rPr lang="en-IN" dirty="0"/>
              <a:t>a limit of drop lines and </a:t>
            </a:r>
            <a:r>
              <a:rPr lang="en-IN" dirty="0" smtClean="0"/>
              <a:t>the distance </a:t>
            </a:r>
            <a:r>
              <a:rPr lang="en-IN" dirty="0"/>
              <a:t>a</a:t>
            </a:r>
            <a:r>
              <a:rPr lang="en-IN" sz="5400" dirty="0"/>
              <a:t> </a:t>
            </a:r>
            <a:r>
              <a:rPr lang="en-IN" dirty="0"/>
              <a:t>main cable can have.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FFFF"/>
                </a:solidFill>
                <a:latin typeface="Liberation Serif" pitchFamily="18"/>
              </a:rPr>
              <a:t>Bus Topology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3745039" y="658876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74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Bus Topology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9318" y="1686560"/>
            <a:ext cx="8700346" cy="37287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745039" y="658876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10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IN" dirty="0"/>
              <a:t>1. Easy installation, each cable needs to be connected with backbone cable.</a:t>
            </a:r>
          </a:p>
          <a:p>
            <a:pPr marL="0" lvl="0" indent="0">
              <a:buNone/>
            </a:pPr>
            <a:r>
              <a:rPr lang="en-IN" dirty="0"/>
              <a:t>2. Less cables required than Mesh and star </a:t>
            </a:r>
            <a:r>
              <a:rPr lang="en-IN" dirty="0" smtClean="0"/>
              <a:t>topology </a:t>
            </a:r>
          </a:p>
          <a:p>
            <a:pPr marL="0" lvl="0" indent="0">
              <a:buNone/>
            </a:pPr>
            <a:endParaRPr lang="en-IN" dirty="0" smtClean="0"/>
          </a:p>
          <a:p>
            <a:pPr marL="0" lvl="0" indent="0">
              <a:buNone/>
            </a:pPr>
            <a:r>
              <a:rPr lang="en-IN" dirty="0" smtClean="0"/>
              <a:t>1</a:t>
            </a:r>
            <a:r>
              <a:rPr lang="en-IN" dirty="0"/>
              <a:t>. Difficultly in fault detection.                                                                        </a:t>
            </a:r>
            <a:br>
              <a:rPr lang="en-IN" dirty="0"/>
            </a:br>
            <a:r>
              <a:rPr lang="en-IN" dirty="0"/>
              <a:t>2. Not scalable as there is a limit of how many nodes you can connect with backbone cable.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 and Disadvantages</a:t>
            </a:r>
          </a:p>
        </p:txBody>
      </p:sp>
      <p:sp>
        <p:nvSpPr>
          <p:cNvPr id="4" name="Rectangle 3"/>
          <p:cNvSpPr/>
          <p:nvPr/>
        </p:nvSpPr>
        <p:spPr>
          <a:xfrm>
            <a:off x="3745039" y="658876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9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800" dirty="0"/>
              <a:t> In ring topology each device is connected with the two devices on either side of it. There      are two dedicated point to point links a device has with the devices on the either side of it.    This structure forms a ring thus it is known as ring topology. If a device wants to send data to another device then it sends the data in one direction, each device in ring topology has a     repeater, if the received data is intended for other device then repeater forwards this data    until the intended device receives it. 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FFFF"/>
                </a:solidFill>
                <a:latin typeface="Liberation Serif" pitchFamily="18"/>
              </a:rPr>
              <a:t>Ring Topology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3745039" y="658876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64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Ring Topology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802640" y="1134374"/>
            <a:ext cx="6746240" cy="44974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745039" y="658876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53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IN" dirty="0"/>
              <a:t>1. Easy to install.                                                                                                                            </a:t>
            </a:r>
            <a:br>
              <a:rPr lang="en-IN" dirty="0"/>
            </a:br>
            <a:r>
              <a:rPr lang="en-IN" dirty="0"/>
              <a:t>2. Managing is easier as to add or remove a device from the topology only two links are required to be changed.                                                                                                                         </a:t>
            </a:r>
          </a:p>
          <a:p>
            <a:pPr marL="0" lvl="0" indent="0">
              <a:buNone/>
            </a:pPr>
            <a:r>
              <a:rPr lang="en-IN" dirty="0"/>
              <a:t> </a:t>
            </a:r>
          </a:p>
          <a:p>
            <a:pPr marL="0" lvl="0" indent="0">
              <a:buNone/>
            </a:pPr>
            <a:r>
              <a:rPr lang="en-IN" dirty="0"/>
              <a:t>1. A link failure can fail the entire network as the signal will not travel forward due to failure.           </a:t>
            </a:r>
            <a:br>
              <a:rPr lang="en-IN" dirty="0"/>
            </a:br>
            <a:r>
              <a:rPr lang="en-IN" dirty="0"/>
              <a:t>2. Data traffic issues, since all the data is circulating in a ring.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FFFF"/>
                </a:solidFill>
                <a:latin typeface="Liberation Serif" pitchFamily="18"/>
              </a:rPr>
              <a:t>Advantages and Disadvantages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3745039" y="658876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30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IN" dirty="0"/>
              <a:t>A combination of two or more topology is known as hybrid topology. For example a combination of star and mesh topology is known as hybrid topology.                                                               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FFFF"/>
                </a:solidFill>
                <a:latin typeface="Liberation Serif" pitchFamily="18"/>
              </a:rPr>
              <a:t>Hybrid topology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3745039" y="658876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31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OUTPUT fouth.cc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699260" y="1737201"/>
            <a:ext cx="5593080" cy="37185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745039" y="658876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91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Hybrid Topology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37818" y="1391920"/>
            <a:ext cx="7432040" cy="42468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745039" y="658876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08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IN" sz="1800" dirty="0"/>
              <a:t>1. We can choose the topology based on the requirement for example, scalability is our concern then we can use star topology instead of bus technology.                                                     </a:t>
            </a:r>
            <a:br>
              <a:rPr lang="en-IN" sz="1800" dirty="0"/>
            </a:br>
            <a:r>
              <a:rPr lang="en-IN" sz="1800" dirty="0"/>
              <a:t>2. Scalable as we can further connect other computer networks with the existing networks with   different topologies.                                                                                                            </a:t>
            </a:r>
          </a:p>
          <a:p>
            <a:pPr marL="0" lvl="0" indent="0">
              <a:buNone/>
            </a:pPr>
            <a:r>
              <a:rPr lang="en-IN" sz="1800" dirty="0"/>
              <a:t>                                                                                          </a:t>
            </a:r>
          </a:p>
          <a:p>
            <a:pPr marL="0" lvl="2" indent="0" hangingPunct="0">
              <a:buNone/>
            </a:pPr>
            <a:endParaRPr lang="en-IN" dirty="0"/>
          </a:p>
          <a:p>
            <a:pPr marL="0" lvl="0" indent="0">
              <a:buNone/>
            </a:pPr>
            <a:r>
              <a:rPr lang="en-IN" sz="1800" dirty="0"/>
              <a:t>1. Fault detection is difficult.                                                                                                        </a:t>
            </a:r>
            <a:br>
              <a:rPr lang="en-IN" sz="1800" dirty="0"/>
            </a:br>
            <a:r>
              <a:rPr lang="en-IN" sz="1800" dirty="0"/>
              <a:t>2. Installation is difficult.                                                                                                               </a:t>
            </a:r>
            <a:br>
              <a:rPr lang="en-IN" sz="1800" dirty="0"/>
            </a:br>
            <a:r>
              <a:rPr lang="en-IN" sz="1800" dirty="0"/>
              <a:t>3. Design is complex so maintenance is high thus expensive.                                                     </a:t>
            </a:r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 and Disadvantages</a:t>
            </a:r>
          </a:p>
        </p:txBody>
      </p:sp>
      <p:sp>
        <p:nvSpPr>
          <p:cNvPr id="4" name="Rectangle 3"/>
          <p:cNvSpPr/>
          <p:nvPr/>
        </p:nvSpPr>
        <p:spPr>
          <a:xfrm>
            <a:off x="3745039" y="658876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74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endParaRPr lang="en-IN" dirty="0"/>
          </a:p>
          <a:p>
            <a:pPr marL="0" lvl="0" indent="0">
              <a:buNone/>
            </a:pPr>
            <a:r>
              <a:rPr lang="en-IN" dirty="0"/>
              <a:t> 802.11 and </a:t>
            </a:r>
            <a:r>
              <a:rPr lang="en-IN" i="1" dirty="0"/>
              <a:t>802.11x</a:t>
            </a:r>
            <a:r>
              <a:rPr lang="en-IN" dirty="0"/>
              <a:t> refers to a family of specifications developed by the </a:t>
            </a:r>
            <a:r>
              <a:rPr lang="en-IN" dirty="0">
                <a:hlinkClick r:id="rId2"/>
              </a:rPr>
              <a:t>IEEE</a:t>
            </a:r>
            <a:r>
              <a:rPr lang="en-IN" dirty="0"/>
              <a:t> for </a:t>
            </a:r>
            <a:r>
              <a:rPr lang="en-IN" b="1" dirty="0"/>
              <a:t>w</a:t>
            </a:r>
            <a:r>
              <a:rPr lang="en-IN" i="1" dirty="0"/>
              <a:t>ireless </a:t>
            </a:r>
            <a:r>
              <a:rPr lang="en-IN" b="1" dirty="0"/>
              <a:t>LAN</a:t>
            </a:r>
            <a:r>
              <a:rPr lang="en-IN" dirty="0"/>
              <a:t> (</a:t>
            </a:r>
            <a:r>
              <a:rPr lang="en-IN" dirty="0">
                <a:hlinkClick r:id="rId3"/>
              </a:rPr>
              <a:t>WLAN</a:t>
            </a:r>
            <a:r>
              <a:rPr lang="en-IN" dirty="0"/>
              <a:t>) technology. 802.11 specifies an over-the-air interface between a wireless client and a base station or  </a:t>
            </a:r>
            <a:r>
              <a:rPr lang="en-IN" dirty="0" smtClean="0"/>
              <a:t> </a:t>
            </a:r>
            <a:r>
              <a:rPr lang="en-IN" dirty="0"/>
              <a:t>between two wireless clients.    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dirty="0">
                <a:latin typeface="Liberation Serif" pitchFamily="18"/>
              </a:rPr>
              <a:t>802.11 IEEE wireless LAN standards</a:t>
            </a:r>
            <a:endParaRPr lang="en-IN" sz="4000" dirty="0"/>
          </a:p>
        </p:txBody>
      </p:sp>
      <p:sp>
        <p:nvSpPr>
          <p:cNvPr id="4" name="Rectangle 3"/>
          <p:cNvSpPr/>
          <p:nvPr/>
        </p:nvSpPr>
        <p:spPr>
          <a:xfrm>
            <a:off x="3745039" y="658876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97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smtClean="0"/>
              <a:t>1. </a:t>
            </a:r>
            <a:r>
              <a:rPr lang="en-US" sz="2000" b="1" dirty="0" smtClean="0"/>
              <a:t>802.11 </a:t>
            </a:r>
            <a:r>
              <a:rPr lang="en-US" sz="2000" b="1" dirty="0"/>
              <a:t>.  </a:t>
            </a:r>
            <a:r>
              <a:rPr lang="en-US" sz="2000" dirty="0"/>
              <a:t>applies to wireless LANs and provides 1 or 2 Mbps transmission in the 2.4 GHz band using  either frequency hopping spread spectrum (FHSS) or direct sequence spread </a:t>
            </a:r>
            <a:r>
              <a:rPr lang="en-US" sz="2000" dirty="0" smtClean="0"/>
              <a:t>spectrum.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2. </a:t>
            </a:r>
            <a:r>
              <a:rPr lang="en-US" sz="2000" b="1" dirty="0" smtClean="0"/>
              <a:t>802.11a </a:t>
            </a:r>
            <a:r>
              <a:rPr lang="en-US" sz="2000" b="1" dirty="0"/>
              <a:t>.  </a:t>
            </a:r>
            <a:r>
              <a:rPr lang="en-US" sz="2000" dirty="0"/>
              <a:t>an extension to 802.11 that applies to wireless LANs and provides up to 54 Mbps in the 5GHz band. 802.11a uses an orthogonal frequency </a:t>
            </a:r>
            <a:r>
              <a:rPr lang="en-US" sz="2000" dirty="0" smtClean="0"/>
              <a:t>division </a:t>
            </a:r>
            <a:r>
              <a:rPr lang="en-US" sz="2000" dirty="0"/>
              <a:t>multiplexing  encoding scheme rather than FHSS or DSSS. </a:t>
            </a:r>
            <a:br>
              <a:rPr lang="en-US" sz="2000" dirty="0"/>
            </a:br>
            <a:r>
              <a:rPr lang="en-US" sz="2000" dirty="0"/>
              <a:t>                                                </a:t>
            </a:r>
            <a:br>
              <a:rPr lang="en-US" sz="2000" dirty="0"/>
            </a:br>
            <a:r>
              <a:rPr lang="en-US" sz="2000" dirty="0" smtClean="0"/>
              <a:t>3. </a:t>
            </a:r>
            <a:r>
              <a:rPr lang="en-US" sz="2000" b="1" dirty="0" smtClean="0"/>
              <a:t>802.11b </a:t>
            </a:r>
            <a:r>
              <a:rPr lang="en-US" sz="2000" b="1" dirty="0"/>
              <a:t>. </a:t>
            </a:r>
            <a:r>
              <a:rPr lang="en-US" sz="2000" dirty="0"/>
              <a:t>(also referred to as 802.11 High Rate or Wi-Fi) — an extension to 802.11 that applies to wireless LANS and provides 11 Mbps transmission (with a fallback to </a:t>
            </a:r>
            <a:r>
              <a:rPr lang="en-US" sz="2000" dirty="0" smtClean="0"/>
              <a:t>5.5</a:t>
            </a:r>
            <a:r>
              <a:rPr lang="en-US" sz="2000" dirty="0"/>
              <a:t>, 2 and 1-Mbps) in the 2.4 GHz band. 802.11b uses only DSSS.</a:t>
            </a:r>
            <a:br>
              <a:rPr lang="en-US" sz="2000" dirty="0"/>
            </a:br>
            <a:r>
              <a:rPr lang="en-US" sz="1800" dirty="0"/>
              <a:t/>
            </a:r>
            <a:br>
              <a:rPr lang="en-US" sz="1800" dirty="0"/>
            </a:br>
            <a:endParaRPr lang="en-US" sz="1800" dirty="0"/>
          </a:p>
          <a:p>
            <a:pPr marL="0" indent="0">
              <a:buNone/>
            </a:pPr>
            <a:endParaRPr lang="en-IN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48919" lvl="0" indent="-179640">
              <a:tabLst>
                <a:tab pos="897838" algn="l"/>
              </a:tabLst>
            </a:pPr>
            <a:r>
              <a:rPr lang="en-IN" sz="2400" dirty="0"/>
              <a:t>Types of 802.11</a:t>
            </a:r>
          </a:p>
        </p:txBody>
      </p:sp>
      <p:sp>
        <p:nvSpPr>
          <p:cNvPr id="4" name="Rectangle 3"/>
          <p:cNvSpPr/>
          <p:nvPr/>
        </p:nvSpPr>
        <p:spPr>
          <a:xfrm>
            <a:off x="3745039" y="658876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14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  <a:tabLst>
                <a:tab pos="448919" algn="l"/>
              </a:tabLst>
            </a:pPr>
            <a:endParaRPr lang="en-IN" sz="2000" dirty="0" smtClean="0"/>
          </a:p>
          <a:p>
            <a:pPr marL="0" lvl="0" indent="0" algn="just">
              <a:buNone/>
              <a:tabLst>
                <a:tab pos="448919" algn="l"/>
              </a:tabLst>
            </a:pPr>
            <a:r>
              <a:rPr lang="en-IN" sz="2000" dirty="0" smtClean="0"/>
              <a:t>4. </a:t>
            </a:r>
            <a:r>
              <a:rPr lang="en-IN" sz="2000" b="1" dirty="0" smtClean="0"/>
              <a:t>802.11g</a:t>
            </a:r>
            <a:r>
              <a:rPr lang="en-IN" sz="2000" dirty="0" smtClean="0"/>
              <a:t> </a:t>
            </a:r>
            <a:r>
              <a:rPr lang="en-IN" sz="2000" dirty="0"/>
              <a:t>— applies to wireless LANs and is used for transmission over </a:t>
            </a:r>
            <a:r>
              <a:rPr lang="en-IN" sz="2000" dirty="0" smtClean="0"/>
              <a:t>short distances </a:t>
            </a:r>
            <a:r>
              <a:rPr lang="en-IN" sz="2000" dirty="0"/>
              <a:t>at  </a:t>
            </a:r>
            <a:r>
              <a:rPr lang="en-IN" sz="2000" dirty="0" smtClean="0"/>
              <a:t>  </a:t>
            </a:r>
            <a:r>
              <a:rPr lang="en-IN" sz="2000" dirty="0"/>
              <a:t>to 54-Mbps in the 2.4 GHz bands.                                                                                                </a:t>
            </a:r>
          </a:p>
          <a:p>
            <a:pPr marL="0" lvl="0" indent="0">
              <a:buNone/>
            </a:pPr>
            <a:endParaRPr lang="en-IN" sz="2000" dirty="0"/>
          </a:p>
          <a:p>
            <a:pPr marL="0" lvl="0" indent="0" algn="just">
              <a:buNone/>
              <a:tabLst>
                <a:tab pos="457200" algn="l"/>
              </a:tabLst>
            </a:pPr>
            <a:r>
              <a:rPr lang="en-IN" sz="2000" dirty="0" smtClean="0"/>
              <a:t>5. </a:t>
            </a:r>
            <a:r>
              <a:rPr lang="en-IN" sz="2000" b="1" dirty="0" smtClean="0"/>
              <a:t>802.11n</a:t>
            </a:r>
            <a:r>
              <a:rPr lang="en-IN" sz="2000" dirty="0" smtClean="0"/>
              <a:t> </a:t>
            </a:r>
            <a:r>
              <a:rPr lang="en-IN" sz="2000" dirty="0"/>
              <a:t>— 802.11n builds upon previous 802.11 standards by adding </a:t>
            </a:r>
            <a:r>
              <a:rPr lang="en-IN" sz="2000" b="1" dirty="0" smtClean="0"/>
              <a:t>multiple input-multiple-</a:t>
            </a:r>
            <a:r>
              <a:rPr lang="en-IN" sz="2000" b="1" dirty="0" err="1" smtClean="0"/>
              <a:t>outupt</a:t>
            </a:r>
            <a:r>
              <a:rPr lang="en-IN" sz="2000" dirty="0" smtClean="0"/>
              <a:t> </a:t>
            </a:r>
            <a:r>
              <a:rPr lang="en-IN" sz="2000" dirty="0"/>
              <a:t>additional transmitter and receiver antennas allow </a:t>
            </a:r>
            <a:r>
              <a:rPr lang="en-IN" sz="2000" dirty="0" smtClean="0"/>
              <a:t>for increased </a:t>
            </a:r>
            <a:r>
              <a:rPr lang="en-IN" sz="2000" dirty="0"/>
              <a:t>data throughput through </a:t>
            </a:r>
            <a:r>
              <a:rPr lang="en-IN" sz="2000" dirty="0" smtClean="0"/>
              <a:t>spatial   </a:t>
            </a:r>
            <a:r>
              <a:rPr lang="en-IN" sz="2000" dirty="0"/>
              <a:t>multiplexing and increased </a:t>
            </a:r>
            <a:r>
              <a:rPr lang="en-IN" sz="2000" dirty="0" smtClean="0"/>
              <a:t>range by </a:t>
            </a:r>
            <a:r>
              <a:rPr lang="en-IN" sz="2000" dirty="0"/>
              <a:t>exploiting the spatial diversity through coding schemes </a:t>
            </a:r>
            <a:r>
              <a:rPr lang="en-IN" sz="2000" dirty="0" smtClean="0"/>
              <a:t>like </a:t>
            </a:r>
            <a:r>
              <a:rPr lang="en-IN" sz="2000" dirty="0" err="1" smtClean="0"/>
              <a:t>Alamouti</a:t>
            </a:r>
            <a:r>
              <a:rPr lang="en-IN" sz="2000" dirty="0" smtClean="0"/>
              <a:t> </a:t>
            </a:r>
            <a:r>
              <a:rPr lang="en-IN" sz="2000" dirty="0"/>
              <a:t>coding. The real speed would be 100 Mbit/s (even 250 Mbit/s in PHY level), and so up to 4-5 times faster than 802.11g</a:t>
            </a:r>
            <a:r>
              <a:rPr lang="en-IN" sz="2000" dirty="0" smtClean="0"/>
              <a:t>.</a:t>
            </a:r>
            <a:endParaRPr lang="en-IN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802.11</a:t>
            </a:r>
          </a:p>
        </p:txBody>
      </p:sp>
      <p:sp>
        <p:nvSpPr>
          <p:cNvPr id="4" name="Rectangle 3"/>
          <p:cNvSpPr/>
          <p:nvPr/>
        </p:nvSpPr>
        <p:spPr>
          <a:xfrm>
            <a:off x="3745039" y="658876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46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066808"/>
            <a:ext cx="8422640" cy="5059363"/>
          </a:xfrm>
        </p:spPr>
        <p:txBody>
          <a:bodyPr/>
          <a:lstStyle/>
          <a:p>
            <a:pPr marL="0" lvl="0" indent="0" algn="just">
              <a:buNone/>
            </a:pPr>
            <a:r>
              <a:rPr lang="en-IN" sz="2200" b="1" dirty="0" smtClean="0"/>
              <a:t>We </a:t>
            </a:r>
            <a:r>
              <a:rPr lang="en-IN" sz="2200" b="1" dirty="0"/>
              <a:t>want to look at changes in the ns-3 TCP congestion window.  We need to crank up a flow and hook the </a:t>
            </a:r>
            <a:r>
              <a:rPr lang="en-IN" sz="2200" b="1" dirty="0" smtClean="0"/>
              <a:t>Congestion Window </a:t>
            </a:r>
            <a:r>
              <a:rPr lang="en-IN" sz="2200" b="1" dirty="0"/>
              <a:t>attribute on the socket  of the sender.  Normally one would use an on-off application to generate a flow, but this has a couple of problems.  First, the socket of the on-off  application is not created until Application Start time, so we wouldn't be able to hook the socket (now) at configuration time.  Second, even if we could arrange a call after start time, the socket is not public so we  couldn't get at it. So, we can cook up a simple version of the on-off application that does what  we want.  On the plus side we </a:t>
            </a:r>
            <a:r>
              <a:rPr lang="en-IN" sz="2200" b="1" dirty="0" smtClean="0"/>
              <a:t>don't need </a:t>
            </a:r>
            <a:r>
              <a:rPr lang="en-IN" sz="2200" b="1" dirty="0"/>
              <a:t>all of the complexity of the on-off application.  On the minus side, we don't have a helper, so we have to get a little more involved in the details, but this is trivial. So first, we create a socket and do the trace connect on it; then we pass this socket into the constructor of our simple application which we then install in the source node.</a:t>
            </a:r>
          </a:p>
          <a:p>
            <a:pPr algn="just"/>
            <a:endParaRPr lang="en-IN" sz="20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Fifth.cc</a:t>
            </a:r>
          </a:p>
        </p:txBody>
      </p:sp>
      <p:sp>
        <p:nvSpPr>
          <p:cNvPr id="4" name="Rectangle 3"/>
          <p:cNvSpPr/>
          <p:nvPr/>
        </p:nvSpPr>
        <p:spPr>
          <a:xfrm>
            <a:off x="3745039" y="658876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85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Fifth.cc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04800" y="1214872"/>
            <a:ext cx="8382000" cy="47632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745039" y="658876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25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Fifth.cc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04800" y="1214872"/>
            <a:ext cx="8382000" cy="47632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745039" y="658876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11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Fifth.cc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04800" y="1214872"/>
            <a:ext cx="8382000" cy="47632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745039" y="658876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75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Fifth.cc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04800" y="1214872"/>
            <a:ext cx="8382000" cy="47632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745039" y="658876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73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Beam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Sheer Blue">
      <a:dk1>
        <a:srgbClr val="000000"/>
      </a:dk1>
      <a:lt1>
        <a:sysClr val="window" lastClr="FFFFFF"/>
      </a:lt1>
      <a:dk2>
        <a:srgbClr val="323232"/>
      </a:dk2>
      <a:lt2>
        <a:srgbClr val="E5E8E8"/>
      </a:lt2>
      <a:accent1>
        <a:srgbClr val="14B4CA"/>
      </a:accent1>
      <a:accent2>
        <a:srgbClr val="F98A37"/>
      </a:accent2>
      <a:accent3>
        <a:srgbClr val="83C546"/>
      </a:accent3>
      <a:accent4>
        <a:srgbClr val="FFD937"/>
      </a:accent4>
      <a:accent5>
        <a:srgbClr val="6D79D1"/>
      </a:accent5>
      <a:accent6>
        <a:srgbClr val="E4607C"/>
      </a:accent6>
      <a:hlink>
        <a:srgbClr val="88CACA"/>
      </a:hlink>
      <a:folHlink>
        <a:srgbClr val="91A7CA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heer Blue">
      <a:dk1>
        <a:srgbClr val="000000"/>
      </a:dk1>
      <a:lt1>
        <a:sysClr val="window" lastClr="FFFFFF"/>
      </a:lt1>
      <a:dk2>
        <a:srgbClr val="323232"/>
      </a:dk2>
      <a:lt2>
        <a:srgbClr val="E5E8E8"/>
      </a:lt2>
      <a:accent1>
        <a:srgbClr val="14B4CA"/>
      </a:accent1>
      <a:accent2>
        <a:srgbClr val="F98A37"/>
      </a:accent2>
      <a:accent3>
        <a:srgbClr val="83C546"/>
      </a:accent3>
      <a:accent4>
        <a:srgbClr val="FFD937"/>
      </a:accent4>
      <a:accent5>
        <a:srgbClr val="6D79D1"/>
      </a:accent5>
      <a:accent6>
        <a:srgbClr val="E4607C"/>
      </a:accent6>
      <a:hlink>
        <a:srgbClr val="88CACA"/>
      </a:hlink>
      <a:folHlink>
        <a:srgbClr val="91A7CA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3543</TotalTime>
  <Words>1342</Words>
  <Application>Microsoft Office PowerPoint</Application>
  <PresentationFormat>On-screen Show (4:3)</PresentationFormat>
  <Paragraphs>111</Paragraphs>
  <Slides>44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1_Beamer</vt:lpstr>
      <vt:lpstr>ns-3</vt:lpstr>
      <vt:lpstr>Lets Learn Something New </vt:lpstr>
      <vt:lpstr>Fourth.cc</vt:lpstr>
      <vt:lpstr>OUTPUT fouth.cc</vt:lpstr>
      <vt:lpstr>Fifth.cc</vt:lpstr>
      <vt:lpstr>Fifth.cc</vt:lpstr>
      <vt:lpstr>Fifth.cc</vt:lpstr>
      <vt:lpstr>Fifth.cc</vt:lpstr>
      <vt:lpstr>Fifth.cc</vt:lpstr>
      <vt:lpstr>OUTPUT </vt:lpstr>
      <vt:lpstr> </vt:lpstr>
      <vt:lpstr> </vt:lpstr>
      <vt:lpstr>Output in netanim</vt:lpstr>
      <vt:lpstr>Sixth.cc</vt:lpstr>
      <vt:lpstr> </vt:lpstr>
      <vt:lpstr> </vt:lpstr>
      <vt:lpstr> </vt:lpstr>
      <vt:lpstr> </vt:lpstr>
      <vt:lpstr> </vt:lpstr>
      <vt:lpstr>OUTPUT</vt:lpstr>
      <vt:lpstr> </vt:lpstr>
      <vt:lpstr>Output in NetAnim</vt:lpstr>
      <vt:lpstr>Parsing xml trace file:</vt:lpstr>
      <vt:lpstr>Computer Network Topology</vt:lpstr>
      <vt:lpstr>Mesh Topology</vt:lpstr>
      <vt:lpstr>Mesh topology </vt:lpstr>
      <vt:lpstr>Advantages</vt:lpstr>
      <vt:lpstr>Disadvantages</vt:lpstr>
      <vt:lpstr>Star Topology</vt:lpstr>
      <vt:lpstr>Star Topology</vt:lpstr>
      <vt:lpstr>Advantages</vt:lpstr>
      <vt:lpstr>Disadvantages</vt:lpstr>
      <vt:lpstr>Bus Topology</vt:lpstr>
      <vt:lpstr>Bus Topology</vt:lpstr>
      <vt:lpstr>Advantages and Disadvantages</vt:lpstr>
      <vt:lpstr>Ring Topology</vt:lpstr>
      <vt:lpstr>Ring Topology</vt:lpstr>
      <vt:lpstr>Advantages and Disadvantages</vt:lpstr>
      <vt:lpstr>Hybrid topology</vt:lpstr>
      <vt:lpstr>Hybrid Topology</vt:lpstr>
      <vt:lpstr>Advantages and Disadvantages</vt:lpstr>
      <vt:lpstr>802.11 IEEE wireless LAN standards</vt:lpstr>
      <vt:lpstr>Types of 802.11</vt:lpstr>
      <vt:lpstr>Types of 802.11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Yash</dc:creator>
  <cp:lastModifiedBy>hp</cp:lastModifiedBy>
  <cp:revision>1417</cp:revision>
  <dcterms:created xsi:type="dcterms:W3CDTF">2014-04-18T01:28:15Z</dcterms:created>
  <dcterms:modified xsi:type="dcterms:W3CDTF">2019-12-18T12:17:48Z</dcterms:modified>
</cp:coreProperties>
</file>